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customXml/itemProps1.xml" ContentType="application/vnd.openxmlformats-officedocument.customXmlProperti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60" r:id="rId3"/>
    <p:sldId id="261" r:id="rId4"/>
    <p:sldId id="262" r:id="rId5"/>
    <p:sldId id="258" r:id="rId6"/>
    <p:sldId id="257" r:id="rId7"/>
    <p:sldId id="259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customXml" Target="../customXml/item3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05.02.2013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05.02.2013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05.02.2013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05.02.2013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ru-RU" b="1" dirty="0" smtClean="0"/>
              <a:t>Причины возникновения и основные этапы 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Болонского </a:t>
            </a:r>
            <a:r>
              <a:rPr lang="ru-RU" b="1" dirty="0" smtClean="0"/>
              <a:t>процесса, 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его </a:t>
            </a:r>
            <a:r>
              <a:rPr lang="ru-RU" b="1" dirty="0" smtClean="0"/>
              <a:t>принципы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Подготовила </a:t>
            </a:r>
          </a:p>
          <a:p>
            <a:r>
              <a:rPr lang="ru-RU" dirty="0" err="1" smtClean="0"/>
              <a:t>магистрантка</a:t>
            </a:r>
            <a:r>
              <a:rPr lang="ru-RU" dirty="0" smtClean="0"/>
              <a:t> Петрова М.В.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29256" y="4357694"/>
            <a:ext cx="3500462" cy="214314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857232"/>
            <a:ext cx="1714500" cy="26765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ru-RU" b="1" dirty="0" smtClean="0"/>
              <a:t>Причины возникновения Болонского процесса 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Высшее образование все в большей мере подвержено влиянию новых императивов в экономическом развитии, задаваемых глобализацией</a:t>
            </a:r>
            <a:r>
              <a:rPr lang="ru-RU" dirty="0" smtClean="0"/>
              <a:t>.</a:t>
            </a:r>
          </a:p>
          <a:p>
            <a:r>
              <a:rPr lang="ru-RU" dirty="0" smtClean="0"/>
              <a:t>Изменяются  функции  государства  в  области  образования.  Многие страны  осуществляют  политику  </a:t>
            </a:r>
            <a:r>
              <a:rPr lang="ru-RU" dirty="0" err="1" smtClean="0"/>
              <a:t>дерегулирования</a:t>
            </a:r>
            <a:r>
              <a:rPr lang="ru-RU" dirty="0" smtClean="0"/>
              <a:t>,  передавая  самим учреждениям высшего образования больше прав и полномочий. Это приводит к </a:t>
            </a:r>
            <a:r>
              <a:rPr lang="ru-RU" dirty="0" smtClean="0"/>
              <a:t>проявлению</a:t>
            </a:r>
            <a:r>
              <a:rPr lang="ru-RU" dirty="0" smtClean="0"/>
              <a:t> более  акцентированного  рыночного  подхода  в  образовании  в целом.  Рост  конкуренции  и  относительное  сокращение  бюджетного финансирования  являются  сильными  мотивами  для  вузов  к  проявлению активности  за  пределами  национальных  границ. 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785794"/>
            <a:ext cx="1802801" cy="1357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ru-RU" b="1" dirty="0" smtClean="0"/>
              <a:t>Причины возникновения Болонского процесса 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Возрастающая  роль информационных  технологий  способствует  усилению  этого  процесса</a:t>
            </a:r>
            <a:r>
              <a:rPr lang="ru-RU" dirty="0" smtClean="0"/>
              <a:t>.</a:t>
            </a:r>
          </a:p>
          <a:p>
            <a:r>
              <a:rPr lang="ru-RU" dirty="0" smtClean="0"/>
              <a:t>Дальнейшая </a:t>
            </a:r>
            <a:r>
              <a:rPr lang="ru-RU" dirty="0" smtClean="0"/>
              <a:t>либерализация мировой  торговли приводит к включению сектора образования  в  международное  правовое  регулирование  с  позиции предоставления  транснациональных  услуг.</a:t>
            </a:r>
            <a:endParaRPr lang="ru-RU" dirty="0" smtClean="0"/>
          </a:p>
          <a:p>
            <a:r>
              <a:rPr lang="ru-RU" dirty="0" smtClean="0"/>
              <a:t>Происходит  изменение  возрастной  структуры  студентов  в  сторону дальнейшего  </a:t>
            </a:r>
            <a:r>
              <a:rPr lang="ru-RU" dirty="0" err="1" smtClean="0"/>
              <a:t>повзросления</a:t>
            </a:r>
            <a:r>
              <a:rPr lang="ru-RU" dirty="0" smtClean="0"/>
              <a:t>  в  условиях  перехода  к  информационному обществу, открывающему просторы для реализации концепции пожизненного обучения.</a:t>
            </a:r>
            <a:endParaRPr lang="ru-RU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785794"/>
            <a:ext cx="1802801" cy="1357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ru-RU" b="1" dirty="0" smtClean="0"/>
              <a:t>Причины возникновения Болонского процесса 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49424"/>
            <a:ext cx="8686800" cy="4325112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Указанные причины вызвали к жизни  диверсификацию систем высшего образования  в  Европе  и  во  всем  мире.  Наряду  с  традиционными университетами  появилось  множество  учреждений  нового  типа —  открытых университетов,  технических  институтов,  предлагающих  короткие  программы, колледжей,  политехникумов,  центров  дистанционного  обучения,  что  создало новые  возможности  для  удовлетворения  растущего  общественного  </a:t>
            </a:r>
            <a:r>
              <a:rPr lang="ru-RU" dirty="0" smtClean="0"/>
              <a:t>спроса.</a:t>
            </a:r>
            <a:endParaRPr lang="ru-RU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785794"/>
            <a:ext cx="1802801" cy="1357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ru-RU" b="1" dirty="0" smtClean="0"/>
              <a:t>Основные этапы Болонского процесса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ru-RU" dirty="0" smtClean="0"/>
              <a:t>Принятие системы сопоставимых степеней, в том числе, через внедрение приложения к диплому для обеспечения возможности трудоустройства европейских граждан и повышения международной конкурентоспособности европейской системы высшего образования.</a:t>
            </a:r>
          </a:p>
          <a:p>
            <a:pPr lvl="0"/>
            <a:r>
              <a:rPr lang="ru-RU" dirty="0" smtClean="0"/>
              <a:t>Введение </a:t>
            </a:r>
            <a:r>
              <a:rPr lang="ru-RU" dirty="0" err="1" smtClean="0"/>
              <a:t>двухциклового</a:t>
            </a:r>
            <a:r>
              <a:rPr lang="ru-RU" dirty="0" smtClean="0"/>
              <a:t> обучения: предварительного (</a:t>
            </a:r>
            <a:r>
              <a:rPr lang="ru-RU" dirty="0" err="1" smtClean="0"/>
              <a:t>undergraduate</a:t>
            </a:r>
            <a:r>
              <a:rPr lang="ru-RU" dirty="0" smtClean="0"/>
              <a:t>) и выпускного (</a:t>
            </a:r>
            <a:r>
              <a:rPr lang="ru-RU" dirty="0" err="1" smtClean="0"/>
              <a:t>graduate</a:t>
            </a:r>
            <a:r>
              <a:rPr lang="ru-RU" dirty="0" smtClean="0"/>
              <a:t>). Первый цикл длится не менее трех лет. Второй должен вести к получению степени магистра или степени доктора.</a:t>
            </a:r>
          </a:p>
          <a:p>
            <a:pPr lvl="0"/>
            <a:r>
              <a:rPr lang="ru-RU" dirty="0" smtClean="0"/>
              <a:t>Внедрение европейской системы </a:t>
            </a:r>
            <a:r>
              <a:rPr lang="ru-RU" dirty="0" err="1" smtClean="0"/>
              <a:t>перезачета</a:t>
            </a:r>
            <a:r>
              <a:rPr lang="ru-RU" dirty="0" smtClean="0"/>
              <a:t> зачетных единиц трудоемкости для поддержки крупномасштабной студенческой мобильности (система кредитов). Она также обеспечивает право выбора студентом изучаемых дисциплин. За основу предлагается принять ECTS (</a:t>
            </a:r>
            <a:r>
              <a:rPr lang="ru-RU" dirty="0" err="1" smtClean="0"/>
              <a:t>European</a:t>
            </a:r>
            <a:r>
              <a:rPr lang="ru-RU" dirty="0" smtClean="0"/>
              <a:t> </a:t>
            </a:r>
            <a:r>
              <a:rPr lang="ru-RU" dirty="0" err="1" smtClean="0"/>
              <a:t>Credit</a:t>
            </a:r>
            <a:r>
              <a:rPr lang="ru-RU" dirty="0" smtClean="0"/>
              <a:t> </a:t>
            </a:r>
            <a:r>
              <a:rPr lang="ru-RU" dirty="0" err="1" smtClean="0"/>
              <a:t>Transfer</a:t>
            </a:r>
            <a:r>
              <a:rPr lang="ru-RU" dirty="0" smtClean="0"/>
              <a:t> </a:t>
            </a:r>
            <a:r>
              <a:rPr lang="ru-RU" dirty="0" err="1" smtClean="0"/>
              <a:t>System</a:t>
            </a:r>
            <a:r>
              <a:rPr lang="ru-RU" dirty="0" smtClean="0"/>
              <a:t>), сделав её накопительной системой, способной работать в рамках концепции «обучение в течение всей жизни».</a:t>
            </a:r>
          </a:p>
          <a:p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714356"/>
            <a:ext cx="1802801" cy="1357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ru-RU" b="1" dirty="0" smtClean="0"/>
              <a:t>Основные этапы Болонского процесса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lvl="0"/>
            <a:r>
              <a:rPr lang="ru-RU" dirty="0" smtClean="0"/>
              <a:t>Существенное развитие мобильности учащихся (на базе выполнения двух предыдущих пунктов). Расширение мобильности преподавательского и иного персонала путем зачета периода времени, затраченного ими на работу в европейском регионе. Установление стандартов транснационального образования.</a:t>
            </a:r>
          </a:p>
          <a:p>
            <a:pPr lvl="0"/>
            <a:r>
              <a:rPr lang="ru-RU" dirty="0" smtClean="0"/>
              <a:t>Содействие европейскому сотрудничеству в обеспечении качества с целью разработки сопоставимых критериев и методологий</a:t>
            </a:r>
          </a:p>
          <a:p>
            <a:pPr lvl="0"/>
            <a:r>
              <a:rPr lang="ru-RU" dirty="0" smtClean="0"/>
              <a:t>Внедрение </a:t>
            </a:r>
            <a:r>
              <a:rPr lang="ru-RU" dirty="0" err="1" smtClean="0"/>
              <a:t>внутривузовских</a:t>
            </a:r>
            <a:r>
              <a:rPr lang="ru-RU" dirty="0" smtClean="0"/>
              <a:t> систем контроля качества образования и привлечение к внешней оценке деятельности вузов студентов и работодателей</a:t>
            </a:r>
          </a:p>
          <a:p>
            <a:pPr lvl="0"/>
            <a:r>
              <a:rPr lang="ru-RU" dirty="0" smtClean="0"/>
              <a:t>Содействие необходимым европейским воззрениям в высшем образовании, особенно в области развития учебных планов, </a:t>
            </a:r>
            <a:r>
              <a:rPr lang="ru-RU" dirty="0" err="1" smtClean="0"/>
              <a:t>межинституционального</a:t>
            </a:r>
            <a:r>
              <a:rPr lang="ru-RU" dirty="0" smtClean="0"/>
              <a:t> сотрудничества, схем мобильности и совместных программ обучения, практической подготовки и проведения научных исследований.</a:t>
            </a:r>
          </a:p>
          <a:p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714356"/>
            <a:ext cx="1802801" cy="1357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ru-RU" sz="3600" b="1" dirty="0" smtClean="0"/>
              <a:t>Принципы Болонского процесса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прозрачность  европейских систем  высшего  </a:t>
            </a:r>
            <a:r>
              <a:rPr lang="ru-RU" dirty="0" smtClean="0"/>
              <a:t>образования;  </a:t>
            </a:r>
          </a:p>
          <a:p>
            <a:r>
              <a:rPr lang="ru-RU" dirty="0" smtClean="0"/>
              <a:t>сопоставимость  </a:t>
            </a:r>
            <a:r>
              <a:rPr lang="ru-RU" dirty="0" smtClean="0"/>
              <a:t>дипломов  и  </a:t>
            </a:r>
            <a:r>
              <a:rPr lang="ru-RU" dirty="0" smtClean="0"/>
              <a:t>степеней (введение </a:t>
            </a:r>
            <a:r>
              <a:rPr lang="ru-RU" dirty="0" err="1" smtClean="0"/>
              <a:t>двухциклового</a:t>
            </a:r>
            <a:r>
              <a:rPr lang="ru-RU" dirty="0" smtClean="0"/>
              <a:t> высшего образования (</a:t>
            </a:r>
            <a:r>
              <a:rPr lang="ru-RU" dirty="0" err="1" smtClean="0"/>
              <a:t>бакалавриат</a:t>
            </a:r>
            <a:r>
              <a:rPr lang="ru-RU" dirty="0" smtClean="0"/>
              <a:t> + магистратура), далее  – докторантура и разработке общего подхода к контролю качества </a:t>
            </a:r>
            <a:r>
              <a:rPr lang="ru-RU" dirty="0" smtClean="0"/>
              <a:t>образования)  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714356"/>
            <a:ext cx="1802801" cy="1357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BB6A232A06C4C843B3F96C4DEC1B1186" ma:contentTypeVersion="0" ma:contentTypeDescription="Создание документа." ma:contentTypeScope="" ma:versionID="b102913e76cf3ae6b673986418760d10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DB2BAC6-B8A6-4B1E-8384-061942AE5C3D}"/>
</file>

<file path=customXml/itemProps2.xml><?xml version="1.0" encoding="utf-8"?>
<ds:datastoreItem xmlns:ds="http://schemas.openxmlformats.org/officeDocument/2006/customXml" ds:itemID="{6E4D1FD6-D294-4FDB-98BE-879997B10E9E}"/>
</file>

<file path=customXml/itemProps3.xml><?xml version="1.0" encoding="utf-8"?>
<ds:datastoreItem xmlns:ds="http://schemas.openxmlformats.org/officeDocument/2006/customXml" ds:itemID="{7BA4E293-245F-4FEA-9B6C-B6C14D2C74B8}"/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36</TotalTime>
  <Words>455</Words>
  <Application>Microsoft Office PowerPoint</Application>
  <PresentationFormat>Экран (4:3)</PresentationFormat>
  <Paragraphs>24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Городская</vt:lpstr>
      <vt:lpstr>Причины возникновения и основные этапы  Болонского процесса,  его принципы </vt:lpstr>
      <vt:lpstr>Причины возникновения Болонского процесса   </vt:lpstr>
      <vt:lpstr>Причины возникновения Болонского процесса   </vt:lpstr>
      <vt:lpstr>Причины возникновения Болонского процесса   </vt:lpstr>
      <vt:lpstr>Основные этапы Болонского процесса </vt:lpstr>
      <vt:lpstr>Основные этапы Болонского процесса</vt:lpstr>
      <vt:lpstr>Принципы Болонского процесса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Silentium</dc:creator>
  <cp:lastModifiedBy>User</cp:lastModifiedBy>
  <cp:revision>5</cp:revision>
  <dcterms:created xsi:type="dcterms:W3CDTF">2013-01-29T09:47:20Z</dcterms:created>
  <dcterms:modified xsi:type="dcterms:W3CDTF">2013-02-05T09:01:46Z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0x010100BB6A232A06C4C843B3F96C4DEC1B1186</vt:lpwstr>
  </property>
</Properties>
</file>